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  <p:sldId id="258" r:id="rId6"/>
    <p:sldId id="260" r:id="rId7"/>
    <p:sldId id="261" r:id="rId8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2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1AB786-E4B9-4536-A5BB-48A994730A0D}" v="1" dt="2023-04-03T08:57:51.850"/>
    <p1510:client id="{BF2E3A1A-1C93-4528-993F-3AF8A7870736}" v="39" dt="2023-04-03T09:00:50.3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68" d="100"/>
          <a:sy n="68" d="100"/>
        </p:scale>
        <p:origin x="26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tekst&#10;&#10;Opis wygenerowany automatycznie">
            <a:extLst>
              <a:ext uri="{FF2B5EF4-FFF2-40B4-BE49-F238E27FC236}">
                <a16:creationId xmlns:a16="http://schemas.microsoft.com/office/drawing/2014/main" id="{DF474421-58C0-83A1-A4C0-5E13D39C5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" y="0"/>
            <a:ext cx="7555379" cy="10691813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8CA6FF85-5C53-EB78-4DA1-BF4EE7ACDAC6}"/>
              </a:ext>
            </a:extLst>
          </p:cNvPr>
          <p:cNvSpPr/>
          <p:nvPr userDrawn="1"/>
        </p:nvSpPr>
        <p:spPr>
          <a:xfrm>
            <a:off x="0" y="10234613"/>
            <a:ext cx="457200" cy="457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F70BAC07-8A73-F431-6404-6E72ECD65FF4}"/>
              </a:ext>
            </a:extLst>
          </p:cNvPr>
          <p:cNvSpPr/>
          <p:nvPr userDrawn="1"/>
        </p:nvSpPr>
        <p:spPr>
          <a:xfrm>
            <a:off x="0" y="0"/>
            <a:ext cx="457200" cy="457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7634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strzała/wskazówka&#10;&#10;Opis wygenerowany automatycznie">
            <a:extLst>
              <a:ext uri="{FF2B5EF4-FFF2-40B4-BE49-F238E27FC236}">
                <a16:creationId xmlns:a16="http://schemas.microsoft.com/office/drawing/2014/main" id="{68ABE248-6363-0C08-0E6E-4BD694D639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" y="0"/>
            <a:ext cx="7555379" cy="10691813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054CEC57-963D-1D08-F0D3-BEB9890632AB}"/>
              </a:ext>
            </a:extLst>
          </p:cNvPr>
          <p:cNvSpPr/>
          <p:nvPr userDrawn="1"/>
        </p:nvSpPr>
        <p:spPr>
          <a:xfrm>
            <a:off x="7102475" y="10234613"/>
            <a:ext cx="457200" cy="457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363664FB-3695-5695-896A-798DB91AD50A}"/>
              </a:ext>
            </a:extLst>
          </p:cNvPr>
          <p:cNvSpPr/>
          <p:nvPr userDrawn="1"/>
        </p:nvSpPr>
        <p:spPr>
          <a:xfrm>
            <a:off x="7102475" y="0"/>
            <a:ext cx="457200" cy="457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0810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8CA6FF85-5C53-EB78-4DA1-BF4EE7ACDAC6}"/>
              </a:ext>
            </a:extLst>
          </p:cNvPr>
          <p:cNvSpPr/>
          <p:nvPr userDrawn="1"/>
        </p:nvSpPr>
        <p:spPr>
          <a:xfrm>
            <a:off x="0" y="10234613"/>
            <a:ext cx="457200" cy="457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F70BAC07-8A73-F431-6404-6E72ECD65FF4}"/>
              </a:ext>
            </a:extLst>
          </p:cNvPr>
          <p:cNvSpPr/>
          <p:nvPr userDrawn="1"/>
        </p:nvSpPr>
        <p:spPr>
          <a:xfrm>
            <a:off x="0" y="0"/>
            <a:ext cx="457200" cy="457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1466A494-0965-C910-57FF-72B29BBA24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" y="0"/>
            <a:ext cx="7555379" cy="106918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38D9F499-C166-A98F-21D1-78E2148B99BA}"/>
              </a:ext>
            </a:extLst>
          </p:cNvPr>
          <p:cNvSpPr/>
          <p:nvPr userDrawn="1"/>
        </p:nvSpPr>
        <p:spPr>
          <a:xfrm>
            <a:off x="0" y="10234613"/>
            <a:ext cx="457200" cy="457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E0C81FD4-3248-D27A-0BCD-9B4F06582CBB}"/>
              </a:ext>
            </a:extLst>
          </p:cNvPr>
          <p:cNvSpPr/>
          <p:nvPr userDrawn="1"/>
        </p:nvSpPr>
        <p:spPr>
          <a:xfrm>
            <a:off x="0" y="0"/>
            <a:ext cx="457200" cy="457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0180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8CA6FF85-5C53-EB78-4DA1-BF4EE7ACDAC6}"/>
              </a:ext>
            </a:extLst>
          </p:cNvPr>
          <p:cNvSpPr/>
          <p:nvPr userDrawn="1"/>
        </p:nvSpPr>
        <p:spPr>
          <a:xfrm>
            <a:off x="0" y="10234613"/>
            <a:ext cx="457200" cy="457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F70BAC07-8A73-F431-6404-6E72ECD65FF4}"/>
              </a:ext>
            </a:extLst>
          </p:cNvPr>
          <p:cNvSpPr/>
          <p:nvPr userDrawn="1"/>
        </p:nvSpPr>
        <p:spPr>
          <a:xfrm>
            <a:off x="0" y="0"/>
            <a:ext cx="457200" cy="457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1466A494-0965-C910-57FF-72B29BBA24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" y="0"/>
            <a:ext cx="7555379" cy="10691813"/>
          </a:xfrm>
          <a:prstGeom prst="rect">
            <a:avLst/>
          </a:prstGeom>
        </p:spPr>
      </p:pic>
      <p:pic>
        <p:nvPicPr>
          <p:cNvPr id="4" name="Obraz 3" descr="Obraz zawierający strzała/wskazówka&#10;&#10;Opis wygenerowany automatycznie">
            <a:extLst>
              <a:ext uri="{FF2B5EF4-FFF2-40B4-BE49-F238E27FC236}">
                <a16:creationId xmlns:a16="http://schemas.microsoft.com/office/drawing/2014/main" id="{FD9CD589-3993-1277-515A-60CF9F1A22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" y="0"/>
            <a:ext cx="7555379" cy="10691813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C6F9E4AD-B444-DC08-1D8F-C11073EE9CF8}"/>
              </a:ext>
            </a:extLst>
          </p:cNvPr>
          <p:cNvSpPr/>
          <p:nvPr userDrawn="1"/>
        </p:nvSpPr>
        <p:spPr>
          <a:xfrm>
            <a:off x="7102475" y="10234613"/>
            <a:ext cx="457200" cy="457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FB5B3A9C-F8E2-4566-4611-ACB63C56A799}"/>
              </a:ext>
            </a:extLst>
          </p:cNvPr>
          <p:cNvSpPr/>
          <p:nvPr userDrawn="1"/>
        </p:nvSpPr>
        <p:spPr>
          <a:xfrm>
            <a:off x="7102475" y="0"/>
            <a:ext cx="457200" cy="3492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3E975D1E-E7E8-61FB-F520-A3FD7EB6057E}"/>
              </a:ext>
            </a:extLst>
          </p:cNvPr>
          <p:cNvSpPr/>
          <p:nvPr userDrawn="1"/>
        </p:nvSpPr>
        <p:spPr>
          <a:xfrm rot="5400000">
            <a:off x="5582677" y="-1517650"/>
            <a:ext cx="457200" cy="3492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5428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</p:spPr>
        <p:txBody>
          <a:bodyPr anchor="b"/>
          <a:lstStyle>
            <a:lvl1pPr>
              <a:defRPr sz="496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F3FB0889-E344-4326-B923-8309FA21B594}" type="datetimeFigureOut">
              <a:rPr lang="pl-PL" smtClean="0"/>
              <a:t>03.04.2023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9F9DD2A9-E6B3-467F-B4C5-2E15A7C079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9368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F3FB0889-E344-4326-B923-8309FA21B594}" type="datetimeFigureOut">
              <a:rPr lang="pl-PL" smtClean="0"/>
              <a:t>03.04.2023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9F9DD2A9-E6B3-467F-B4C5-2E15A7C079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2948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F3FB0889-E344-4326-B923-8309FA21B594}" type="datetimeFigureOut">
              <a:rPr lang="pl-PL" smtClean="0"/>
              <a:t>03.04.2023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9F9DD2A9-E6B3-467F-B4C5-2E15A7C079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9720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F3FB0889-E344-4326-B923-8309FA21B594}" type="datetimeFigureOut">
              <a:rPr lang="pl-PL" smtClean="0"/>
              <a:t>03.04.2023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9F9DD2A9-E6B3-467F-B4C5-2E15A7C079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498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F3FB0889-E344-4326-B923-8309FA21B594}" type="datetimeFigureOut">
              <a:rPr lang="pl-PL" smtClean="0"/>
              <a:t>03.04.2023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9F9DD2A9-E6B3-467F-B4C5-2E15A7C079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972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</p:spPr>
        <p:txBody>
          <a:bodyPr anchor="b"/>
          <a:lstStyle>
            <a:lvl1pPr>
              <a:defRPr sz="264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F3FB0889-E344-4326-B923-8309FA21B594}" type="datetimeFigureOut">
              <a:rPr lang="pl-PL" smtClean="0"/>
              <a:t>03.04.2023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9F9DD2A9-E6B3-467F-B4C5-2E15A7C079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8616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</p:spPr>
        <p:txBody>
          <a:bodyPr anchor="b"/>
          <a:lstStyle>
            <a:lvl1pPr>
              <a:defRPr sz="264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F3FB0889-E344-4326-B923-8309FA21B594}" type="datetimeFigureOut">
              <a:rPr lang="pl-PL" smtClean="0"/>
              <a:t>03.04.2023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9F9DD2A9-E6B3-467F-B4C5-2E15A7C079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5615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F3FB0889-E344-4326-B923-8309FA21B594}" type="datetimeFigureOut">
              <a:rPr lang="pl-PL" smtClean="0"/>
              <a:t>03.04.2023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9F9DD2A9-E6B3-467F-B4C5-2E15A7C079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5013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F3FB0889-E344-4326-B923-8309FA21B594}" type="datetimeFigureOut">
              <a:rPr lang="pl-PL" smtClean="0"/>
              <a:t>03.04.2023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9F9DD2A9-E6B3-467F-B4C5-2E15A7C079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088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9124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>
            <a:extLst>
              <a:ext uri="{FF2B5EF4-FFF2-40B4-BE49-F238E27FC236}">
                <a16:creationId xmlns:a16="http://schemas.microsoft.com/office/drawing/2014/main" id="{BE25BC30-4C51-65CE-01C5-FA7340717B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4504" y="3593994"/>
            <a:ext cx="6715171" cy="3516523"/>
          </a:xfrm>
          <a:prstGeom prst="rect">
            <a:avLst/>
          </a:prstGeom>
        </p:spPr>
      </p:pic>
      <p:pic>
        <p:nvPicPr>
          <p:cNvPr id="15" name="Obraz 14" descr="Obraz zawierający osoba, ubrania, pozowanie, w pomieszczeniu&#10;&#10;Opis wygenerowany automatycznie">
            <a:extLst>
              <a:ext uri="{FF2B5EF4-FFF2-40B4-BE49-F238E27FC236}">
                <a16:creationId xmlns:a16="http://schemas.microsoft.com/office/drawing/2014/main" id="{847F1103-053B-96F3-D6F2-22400BE3AA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50493" y="0"/>
            <a:ext cx="2232869" cy="2996162"/>
          </a:xfrm>
          <a:prstGeom prst="rect">
            <a:avLst/>
          </a:prstGeom>
        </p:spPr>
      </p:pic>
      <p:pic>
        <p:nvPicPr>
          <p:cNvPr id="4" name="Obraz 3" descr="Obraz zawierający logo&#10;&#10;Opis wygenerowany automatycznie">
            <a:extLst>
              <a:ext uri="{FF2B5EF4-FFF2-40B4-BE49-F238E27FC236}">
                <a16:creationId xmlns:a16="http://schemas.microsoft.com/office/drawing/2014/main" id="{31BA84AB-1321-7151-7326-A059C047C0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210661" y="2545869"/>
            <a:ext cx="895068" cy="685488"/>
          </a:xfrm>
          <a:prstGeom prst="rect">
            <a:avLst/>
          </a:prstGeom>
        </p:spPr>
      </p:pic>
      <p:pic>
        <p:nvPicPr>
          <p:cNvPr id="8" name="Obraz 7" descr="Obraz zawierający logo&#10;&#10;Opis wygenerowany automatycznie">
            <a:extLst>
              <a:ext uri="{FF2B5EF4-FFF2-40B4-BE49-F238E27FC236}">
                <a16:creationId xmlns:a16="http://schemas.microsoft.com/office/drawing/2014/main" id="{0FD450D4-DCBF-1A8D-AF83-0E3ED1810C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99" y="4212744"/>
            <a:ext cx="1016329" cy="778356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D29A202E-AD46-0583-1424-701F56D169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0" y="0"/>
            <a:ext cx="2631675" cy="1378125"/>
          </a:xfrm>
          <a:prstGeom prst="rect">
            <a:avLst/>
          </a:prstGeom>
        </p:spPr>
      </p:pic>
      <p:sp>
        <p:nvSpPr>
          <p:cNvPr id="17" name="Tytuł 1">
            <a:extLst>
              <a:ext uri="{FF2B5EF4-FFF2-40B4-BE49-F238E27FC236}">
                <a16:creationId xmlns:a16="http://schemas.microsoft.com/office/drawing/2014/main" id="{59D23A34-F89D-DA6F-57A7-5F5E4C676F25}"/>
              </a:ext>
            </a:extLst>
          </p:cNvPr>
          <p:cNvSpPr txBox="1">
            <a:spLocks/>
          </p:cNvSpPr>
          <p:nvPr/>
        </p:nvSpPr>
        <p:spPr>
          <a:xfrm rot="10800000">
            <a:off x="3565987" y="367919"/>
            <a:ext cx="3654425" cy="525462"/>
          </a:xfrm>
          <a:prstGeom prst="rect">
            <a:avLst/>
          </a:prstGeom>
        </p:spPr>
        <p:txBody>
          <a:bodyPr/>
          <a:lstStyle>
            <a:lvl1pPr algn="l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3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800" dirty="0">
                <a:solidFill>
                  <a:srgbClr val="CF2030"/>
                </a:solidFill>
              </a:rPr>
              <a:t>Zaproszenie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3283C846-85AB-E74C-A5B9-57349E28E018}"/>
              </a:ext>
            </a:extLst>
          </p:cNvPr>
          <p:cNvSpPr txBox="1"/>
          <p:nvPr/>
        </p:nvSpPr>
        <p:spPr>
          <a:xfrm rot="10800000">
            <a:off x="1879600" y="8763005"/>
            <a:ext cx="38004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rgbClr val="CF203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bnipolska.pl</a:t>
            </a:r>
            <a:endParaRPr lang="pl-PL" sz="1600" dirty="0">
              <a:solidFill>
                <a:srgbClr val="CF2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563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B81812C5-D855-3E4A-5D86-91F347049C8F}"/>
              </a:ext>
            </a:extLst>
          </p:cNvPr>
          <p:cNvSpPr txBox="1"/>
          <p:nvPr/>
        </p:nvSpPr>
        <p:spPr>
          <a:xfrm>
            <a:off x="512785" y="3765949"/>
            <a:ext cx="6534104" cy="5988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pl-PL" sz="2800" b="0" i="0" u="none" strike="noStrike" baseline="30000" dirty="0">
                <a:solidFill>
                  <a:srgbClr val="CD1323"/>
                </a:solidFill>
                <a:latin typeface="Arial Black" panose="020B0A04020102020204" pitchFamily="34" charset="0"/>
              </a:rPr>
              <a:t>Serdecznie zapraszamy</a:t>
            </a:r>
            <a:br>
              <a:rPr lang="pl-PL" sz="2800" b="0" i="0" u="none" strike="noStrike" baseline="30000" dirty="0">
                <a:solidFill>
                  <a:srgbClr val="CD1323"/>
                </a:solidFill>
                <a:latin typeface="Arial Black" panose="020B0A04020102020204" pitchFamily="34" charset="0"/>
              </a:rPr>
            </a:br>
            <a:r>
              <a:rPr lang="pl-PL" sz="2800" b="0" i="0" u="none" strike="noStrike" baseline="30000" dirty="0">
                <a:solidFill>
                  <a:srgbClr val="CD1323"/>
                </a:solidFill>
                <a:latin typeface="Arial Black" panose="020B0A04020102020204" pitchFamily="34" charset="0"/>
              </a:rPr>
              <a:t>na spotkanie biznesowe</a:t>
            </a:r>
            <a:br>
              <a:rPr lang="pl-PL" sz="2800" b="0" i="0" u="none" strike="noStrike" baseline="30000" dirty="0">
                <a:solidFill>
                  <a:srgbClr val="CD1323"/>
                </a:solidFill>
                <a:latin typeface="Arial Black" panose="020B0A04020102020204" pitchFamily="34" charset="0"/>
              </a:rPr>
            </a:br>
            <a:r>
              <a:rPr lang="pl-PL" sz="2800" b="0" i="0" u="none" strike="noStrike" baseline="30000" dirty="0">
                <a:solidFill>
                  <a:srgbClr val="CD1323"/>
                </a:solidFill>
                <a:latin typeface="Arial Black" panose="020B0A04020102020204" pitchFamily="34" charset="0"/>
              </a:rPr>
              <a:t>Grupy BNI KORONA</a:t>
            </a:r>
          </a:p>
          <a:p>
            <a:pPr marR="0" algn="ctr" rtl="0">
              <a:lnSpc>
                <a:spcPct val="150000"/>
              </a:lnSpc>
            </a:pPr>
            <a:r>
              <a:rPr lang="pl-PL" sz="2000" b="0" i="0" u="none" strike="noStrike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które odbędzie się:</a:t>
            </a:r>
          </a:p>
          <a:p>
            <a:pPr marR="0" rtl="0">
              <a:lnSpc>
                <a:spcPct val="250000"/>
              </a:lnSpc>
            </a:pPr>
            <a:r>
              <a:rPr lang="pl-PL" sz="2000" b="0" i="0" u="none" strike="noStrike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	w dniu</a:t>
            </a:r>
            <a:r>
              <a:rPr lang="pl-PL" sz="2000" b="1" i="0" u="none" strike="noStrike" baseline="30000" dirty="0">
                <a:solidFill>
                  <a:srgbClr val="CD1323"/>
                </a:solidFill>
                <a:latin typeface="Arial" panose="020B0604020202020204" pitchFamily="34" charset="0"/>
              </a:rPr>
              <a:t>                                                        </a:t>
            </a:r>
            <a:r>
              <a:rPr lang="pl-PL" sz="2000" b="0" i="0" u="none" strike="noStrike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o godzinie </a:t>
            </a:r>
          </a:p>
          <a:p>
            <a:pPr marR="0" rtl="0">
              <a:lnSpc>
                <a:spcPct val="250000"/>
              </a:lnSpc>
            </a:pPr>
            <a:r>
              <a:rPr lang="pl-PL" sz="2000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	w</a:t>
            </a:r>
          </a:p>
          <a:p>
            <a:pPr algn="just">
              <a:lnSpc>
                <a:spcPct val="110000"/>
              </a:lnSpc>
              <a:spcAft>
                <a:spcPts val="1985"/>
              </a:spcAft>
            </a:pPr>
            <a:r>
              <a:rPr lang="pl-PL" sz="1400" b="1" dirty="0">
                <a:solidFill>
                  <a:srgbClr val="CF203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BNI</a:t>
            </a:r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to największa na świecie i w Polsce organizacja rekomendacji biznesowych zrzeszająca w </a:t>
            </a:r>
            <a:r>
              <a:rPr lang="pl-PL" sz="1400" b="1" dirty="0">
                <a:solidFill>
                  <a:srgbClr val="CF203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79 krajach </a:t>
            </a:r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ponad </a:t>
            </a:r>
            <a:r>
              <a:rPr lang="pl-PL" sz="1400" b="1" dirty="0">
                <a:solidFill>
                  <a:srgbClr val="CF203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292 tysięcy przedsiębiorców</a:t>
            </a:r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którzy przez ostatnie 12 miesięcy wygenerowali ponad </a:t>
            </a:r>
            <a:r>
              <a:rPr lang="pl-PL" sz="1400" b="1" dirty="0">
                <a:solidFill>
                  <a:srgbClr val="CF203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19,5 miliardów $ </a:t>
            </a:r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dodatkowego obrotu.</a:t>
            </a:r>
          </a:p>
          <a:p>
            <a:pPr algn="just">
              <a:lnSpc>
                <a:spcPct val="110000"/>
              </a:lnSpc>
              <a:spcAft>
                <a:spcPts val="1135"/>
              </a:spcAft>
            </a:pPr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Będzie nam niezmiernie miło gościć Pana w gronie naszych najbliższych partnerów biznesowych. Jest to doskonała okazja do posłuchania o idei, wartościach BNI oraz do nawiązania kontaktów biznesowych z przedsiębiorcami z regionu.</a:t>
            </a:r>
          </a:p>
          <a:p>
            <a:pPr algn="just">
              <a:lnSpc>
                <a:spcPct val="110000"/>
              </a:lnSpc>
              <a:spcAft>
                <a:spcPts val="1985"/>
              </a:spcAft>
            </a:pPr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Będzie miał Pan również możliwość zaprezentowania swojej działalności, produktów i usług.</a:t>
            </a:r>
          </a:p>
          <a:p>
            <a:pPr algn="just"/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							Serdecznie zapraszamy</a:t>
            </a:r>
          </a:p>
          <a:p>
            <a:pPr algn="just"/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							Zarząd i Członkowie</a:t>
            </a:r>
          </a:p>
          <a:p>
            <a:pPr algn="just"/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							</a:t>
            </a:r>
            <a:r>
              <a:rPr lang="pl-PL" sz="1600" b="1" dirty="0">
                <a:solidFill>
                  <a:srgbClr val="CF203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Grupy BNI KORONA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B3138C1-514D-626E-3863-32D2600BDA7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9112" y="1636713"/>
            <a:ext cx="6521450" cy="525462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pl-PL" dirty="0">
                <a:solidFill>
                  <a:srgbClr val="CF2030"/>
                </a:solidFill>
              </a:rPr>
              <a:t>Zaproszenie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B81FE026-FFE8-6EB7-91BB-16F431511C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5904" y="9417324"/>
            <a:ext cx="2433771" cy="1274489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49F05AD-D9EB-E310-5D1D-3D401D1F3EBB}"/>
              </a:ext>
            </a:extLst>
          </p:cNvPr>
          <p:cNvSpPr txBox="1"/>
          <p:nvPr/>
        </p:nvSpPr>
        <p:spPr>
          <a:xfrm>
            <a:off x="362744" y="9785045"/>
            <a:ext cx="4781416" cy="554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pl-PL" sz="1400" b="1" i="0" u="none" strike="noStrike" baseline="30000" dirty="0">
                <a:solidFill>
                  <a:srgbClr val="CD1323"/>
                </a:solidFill>
              </a:rPr>
              <a:t>BNI Poland</a:t>
            </a:r>
            <a:r>
              <a:rPr lang="pl-PL" sz="1400" b="1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pl-PL" sz="1400" b="0" i="0" u="none" strike="noStrike" baseline="30000" dirty="0" err="1">
                <a:solidFill>
                  <a:srgbClr val="6B6B6F"/>
                </a:solidFill>
              </a:rPr>
              <a:t>Sp</a:t>
            </a:r>
            <a:r>
              <a:rPr lang="pl-PL" sz="1400" b="0" i="0" u="none" strike="noStrike" baseline="30000" dirty="0">
                <a:solidFill>
                  <a:srgbClr val="6B6B6F"/>
                </a:solidFill>
              </a:rPr>
              <a:t> z o.o.</a:t>
            </a:r>
            <a:br>
              <a:rPr lang="pl-PL" sz="1400" b="0" i="0" u="none" strike="noStrike" baseline="30000" dirty="0">
                <a:solidFill>
                  <a:srgbClr val="6B6B6F"/>
                </a:solidFill>
              </a:rPr>
            </a:br>
            <a:r>
              <a:rPr lang="pl-PL" sz="1400" b="0" i="0" u="none" strike="noStrike" baseline="30000" dirty="0">
                <a:solidFill>
                  <a:srgbClr val="6B6B6F"/>
                </a:solidFill>
              </a:rPr>
              <a:t>ul. Chłodna 51  </a:t>
            </a:r>
            <a:r>
              <a:rPr lang="pl-PL" sz="1400" b="0" i="0" u="none" strike="noStrike" baseline="30000" dirty="0">
                <a:solidFill>
                  <a:srgbClr val="CD1323"/>
                </a:solidFill>
              </a:rPr>
              <a:t>|</a:t>
            </a:r>
            <a:r>
              <a:rPr lang="pl-PL" sz="1400" b="0" i="0" u="none" strike="noStrike" baseline="30000" dirty="0">
                <a:solidFill>
                  <a:srgbClr val="6B6B6F"/>
                </a:solidFill>
              </a:rPr>
              <a:t>  00-867 Warszawa</a:t>
            </a:r>
            <a:br>
              <a:rPr lang="pl-PL" sz="1400" b="0" i="0" u="none" strike="noStrike" baseline="30000" dirty="0">
                <a:solidFill>
                  <a:srgbClr val="6B6B6F"/>
                </a:solidFill>
              </a:rPr>
            </a:br>
            <a:r>
              <a:rPr lang="pl-PL" sz="1400" b="0" i="0" u="none" strike="noStrike" baseline="30000" dirty="0">
                <a:solidFill>
                  <a:srgbClr val="6B6B6F"/>
                </a:solidFill>
              </a:rPr>
              <a:t>+48 22 39 815 22 </a:t>
            </a:r>
            <a:r>
              <a:rPr lang="pl-PL" sz="1400" b="0" i="0" u="none" strike="noStrike" baseline="30000" dirty="0">
                <a:solidFill>
                  <a:srgbClr val="CD1323"/>
                </a:solidFill>
              </a:rPr>
              <a:t> |</a:t>
            </a:r>
            <a:r>
              <a:rPr lang="pl-PL" sz="1400" b="0" i="0" u="none" strike="noStrike" baseline="30000" dirty="0">
                <a:solidFill>
                  <a:srgbClr val="6B6B6F"/>
                </a:solidFill>
              </a:rPr>
              <a:t>  biuro@bnipolska.pl  </a:t>
            </a:r>
            <a:r>
              <a:rPr lang="pl-PL" sz="1400" b="0" i="0" u="none" strike="noStrike" baseline="30000" dirty="0">
                <a:solidFill>
                  <a:srgbClr val="CD1323"/>
                </a:solidFill>
              </a:rPr>
              <a:t>| </a:t>
            </a:r>
            <a:r>
              <a:rPr lang="pl-PL" sz="1400" b="0" i="0" u="none" strike="noStrike" baseline="30000" dirty="0">
                <a:solidFill>
                  <a:srgbClr val="6B6B6F"/>
                </a:solidFill>
              </a:rPr>
              <a:t> bnipolska.pl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C06E630-085A-CB90-A1E2-46D7117CCA0A}"/>
              </a:ext>
            </a:extLst>
          </p:cNvPr>
          <p:cNvSpPr txBox="1"/>
          <p:nvPr/>
        </p:nvSpPr>
        <p:spPr>
          <a:xfrm>
            <a:off x="1879600" y="2274891"/>
            <a:ext cx="38004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Sz. P.</a:t>
            </a:r>
            <a:endParaRPr lang="pl-PL" sz="1600" dirty="0"/>
          </a:p>
        </p:txBody>
      </p:sp>
      <p:pic>
        <p:nvPicPr>
          <p:cNvPr id="8" name="Obraz 7" descr="Obraz zawierający logo&#10;&#10;Opis wygenerowany automatycznie">
            <a:extLst>
              <a:ext uri="{FF2B5EF4-FFF2-40B4-BE49-F238E27FC236}">
                <a16:creationId xmlns:a16="http://schemas.microsoft.com/office/drawing/2014/main" id="{E40BAA23-E7EF-A55D-5E7D-7CA38D7CBA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75" y="469419"/>
            <a:ext cx="895068" cy="68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91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424DCA04-F25B-F265-AAFD-8805B8952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371395" y="44170"/>
            <a:ext cx="2724229" cy="2997716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C06E630-085A-CB90-A1E2-46D7117CCA0A}"/>
              </a:ext>
            </a:extLst>
          </p:cNvPr>
          <p:cNvSpPr txBox="1"/>
          <p:nvPr/>
        </p:nvSpPr>
        <p:spPr>
          <a:xfrm rot="10800000">
            <a:off x="1879600" y="8763005"/>
            <a:ext cx="38004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rgbClr val="CF203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bnipolska.pl</a:t>
            </a:r>
            <a:endParaRPr lang="pl-PL" sz="1600" dirty="0">
              <a:solidFill>
                <a:srgbClr val="CF2030"/>
              </a:solidFill>
            </a:endParaRPr>
          </a:p>
        </p:txBody>
      </p:sp>
      <p:pic>
        <p:nvPicPr>
          <p:cNvPr id="8" name="Obraz 7" descr="Obraz zawierający logo&#10;&#10;Opis wygenerowany automatycznie">
            <a:extLst>
              <a:ext uri="{FF2B5EF4-FFF2-40B4-BE49-F238E27FC236}">
                <a16:creationId xmlns:a16="http://schemas.microsoft.com/office/drawing/2014/main" id="{0FD450D4-DCBF-1A8D-AF83-0E3ED1810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99" y="4212744"/>
            <a:ext cx="1016329" cy="778356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D29A202E-AD46-0583-1424-701F56D169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0" y="0"/>
            <a:ext cx="2631675" cy="1378125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BE25BC30-4C51-65CE-01C5-FA7340717B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4504" y="3599078"/>
            <a:ext cx="6715171" cy="3516523"/>
          </a:xfrm>
          <a:prstGeom prst="rect">
            <a:avLst/>
          </a:prstGeom>
        </p:spPr>
      </p:pic>
      <p:sp>
        <p:nvSpPr>
          <p:cNvPr id="17" name="Tytuł 1">
            <a:extLst>
              <a:ext uri="{FF2B5EF4-FFF2-40B4-BE49-F238E27FC236}">
                <a16:creationId xmlns:a16="http://schemas.microsoft.com/office/drawing/2014/main" id="{59D23A34-F89D-DA6F-57A7-5F5E4C676F25}"/>
              </a:ext>
            </a:extLst>
          </p:cNvPr>
          <p:cNvSpPr txBox="1">
            <a:spLocks/>
          </p:cNvSpPr>
          <p:nvPr/>
        </p:nvSpPr>
        <p:spPr>
          <a:xfrm rot="10800000">
            <a:off x="3533854" y="1280298"/>
            <a:ext cx="3654425" cy="525462"/>
          </a:xfrm>
          <a:prstGeom prst="rect">
            <a:avLst/>
          </a:prstGeom>
        </p:spPr>
        <p:txBody>
          <a:bodyPr/>
          <a:lstStyle>
            <a:lvl1pPr algn="l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3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800" dirty="0">
                <a:solidFill>
                  <a:srgbClr val="CF2030"/>
                </a:solidFill>
              </a:rPr>
              <a:t>Zaproszenie</a:t>
            </a:r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3DD71256-9A0F-E04B-BBC3-E6C68DA100CC}"/>
              </a:ext>
            </a:extLst>
          </p:cNvPr>
          <p:cNvSpPr/>
          <p:nvPr/>
        </p:nvSpPr>
        <p:spPr>
          <a:xfrm>
            <a:off x="344969" y="4921235"/>
            <a:ext cx="2344891" cy="4097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90000"/>
              </a:lnSpc>
              <a:defRPr/>
            </a:pPr>
            <a:endParaRPr lang="pl-PL" sz="1400" spc="-1" dirty="0">
              <a:solidFill>
                <a:schemeClr val="bg2">
                  <a:lumMod val="10000"/>
                </a:schemeClr>
              </a:solidFill>
              <a:latin typeface="Arial "/>
            </a:endParaRPr>
          </a:p>
        </p:txBody>
      </p:sp>
      <p:sp>
        <p:nvSpPr>
          <p:cNvPr id="12" name="CustomShape 1">
            <a:extLst>
              <a:ext uri="{FF2B5EF4-FFF2-40B4-BE49-F238E27FC236}">
                <a16:creationId xmlns:a16="http://schemas.microsoft.com/office/drawing/2014/main" id="{ED40F247-3F04-4D9B-FA29-2E1C8BC62D92}"/>
              </a:ext>
            </a:extLst>
          </p:cNvPr>
          <p:cNvSpPr/>
          <p:nvPr/>
        </p:nvSpPr>
        <p:spPr>
          <a:xfrm rot="10800000">
            <a:off x="3406771" y="369311"/>
            <a:ext cx="3791033" cy="8088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-1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Arial "/>
                <a:ea typeface="DejaVu Sans"/>
                <a:cs typeface="+mn-cs"/>
              </a:rPr>
              <a:t>Środa</a:t>
            </a:r>
            <a:endParaRPr kumimoji="0" lang="pl-PL" sz="1400" b="0" i="0" u="none" strike="noStrike" kern="1200" cap="none" spc="-1" normalizeH="0" baseline="0" noProof="0" dirty="0">
              <a:ln>
                <a:noFill/>
              </a:ln>
              <a:solidFill>
                <a:srgbClr val="F2F2F2">
                  <a:lumMod val="10000"/>
                </a:srgbClr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  <a:p>
            <a:pPr>
              <a:defRPr/>
            </a:pPr>
            <a:r>
              <a:rPr lang="pl-PL" sz="2000" spc="-1" dirty="0">
                <a:solidFill>
                  <a:srgbClr val="CF2030"/>
                </a:solidFill>
                <a:latin typeface="Arial Black" panose="020B0A04020102020204" pitchFamily="34" charset="0"/>
                <a:ea typeface="DejaVu Sans"/>
                <a:cs typeface="HelveticaNowText Black" panose="020B0A04030202020204" pitchFamily="34" charset="-18"/>
              </a:rPr>
              <a:t>29.03 </a:t>
            </a:r>
            <a:r>
              <a:rPr lang="pl-PL" sz="20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l-PL" sz="2000" spc="-1" dirty="0">
                <a:solidFill>
                  <a:srgbClr val="CF2030"/>
                </a:solidFill>
                <a:latin typeface="Arial Black" panose="020B0A04020102020204" pitchFamily="34" charset="0"/>
                <a:cs typeface="HelveticaNowText Black" panose="020B0A04030202020204" pitchFamily="34" charset="-18"/>
              </a:rPr>
              <a:t> 09:00</a:t>
            </a: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1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 "/>
                <a:ea typeface="DejaVu Sans"/>
                <a:cs typeface="+mn-cs"/>
              </a:rPr>
              <a:t>Hotel Courtyard By Marriott</a:t>
            </a:r>
            <a:r>
              <a:rPr kumimoji="0" lang="pl-PL" sz="1400" b="0" i="0" u="none" strike="noStrike" kern="1200" cap="none" spc="-1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 "/>
                <a:ea typeface="DejaVu Sans"/>
                <a:cs typeface="+mn-cs"/>
              </a:rPr>
              <a:t> | </a:t>
            </a:r>
            <a:r>
              <a:rPr kumimoji="0" lang="en-US" sz="1400" b="0" i="0" u="none" strike="noStrike" kern="1200" cap="none" spc="-1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 "/>
                <a:ea typeface="DejaVu Sans"/>
                <a:cs typeface="+mn-cs"/>
              </a:rPr>
              <a:t>Warsaw Airport</a:t>
            </a:r>
            <a:endParaRPr lang="pl-PL" sz="2000" spc="-1" dirty="0">
              <a:solidFill>
                <a:srgbClr val="CF2030"/>
              </a:solidFill>
              <a:latin typeface="Arial Black" panose="020B0A04020102020204" pitchFamily="34" charset="0"/>
              <a:cs typeface="HelveticaNowText Black" panose="020B0A04030202020204" pitchFamily="34" charset="-18"/>
            </a:endParaRPr>
          </a:p>
        </p:txBody>
      </p:sp>
      <p:pic>
        <p:nvPicPr>
          <p:cNvPr id="14" name="Obraz 13" descr="Obraz zawierający logo&#10;&#10;Opis wygenerowany automatycznie">
            <a:extLst>
              <a:ext uri="{FF2B5EF4-FFF2-40B4-BE49-F238E27FC236}">
                <a16:creationId xmlns:a16="http://schemas.microsoft.com/office/drawing/2014/main" id="{84265870-21D4-14DE-61A5-BC6BECC6D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210661" y="2545869"/>
            <a:ext cx="895068" cy="68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06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B81812C5-D855-3E4A-5D86-91F347049C8F}"/>
              </a:ext>
            </a:extLst>
          </p:cNvPr>
          <p:cNvSpPr txBox="1"/>
          <p:nvPr/>
        </p:nvSpPr>
        <p:spPr>
          <a:xfrm>
            <a:off x="508023" y="3765949"/>
            <a:ext cx="6543629" cy="561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pl-PL" sz="2800" b="0" i="0" u="none" strike="noStrike" baseline="30000" dirty="0">
                <a:solidFill>
                  <a:srgbClr val="CD1323"/>
                </a:solidFill>
                <a:latin typeface="Arial Black" panose="020B0A04020102020204" pitchFamily="34" charset="0"/>
              </a:rPr>
              <a:t>Serdecznie zapraszamy</a:t>
            </a:r>
          </a:p>
          <a:p>
            <a:pPr marR="0" algn="ctr" rtl="0"/>
            <a:r>
              <a:rPr lang="pl-PL" sz="2800" b="0" i="0" u="none" strike="noStrike" baseline="30000" dirty="0">
                <a:solidFill>
                  <a:srgbClr val="CD1323"/>
                </a:solidFill>
                <a:latin typeface="Arial Black" panose="020B0A04020102020204" pitchFamily="34" charset="0"/>
              </a:rPr>
              <a:t>na wydarzenie z okazji otwarcia</a:t>
            </a:r>
          </a:p>
          <a:p>
            <a:pPr marR="0" algn="ctr" rtl="0"/>
            <a:r>
              <a:rPr lang="pl-PL" sz="2800" b="0" i="0" u="none" strike="noStrike" baseline="30000" dirty="0">
                <a:solidFill>
                  <a:srgbClr val="CD1323"/>
                </a:solidFill>
                <a:latin typeface="Arial Black" panose="020B0A04020102020204" pitchFamily="34" charset="0"/>
              </a:rPr>
              <a:t>grupy BNI KORONA</a:t>
            </a:r>
          </a:p>
          <a:p>
            <a:pPr marR="0" algn="ctr" rtl="0">
              <a:lnSpc>
                <a:spcPct val="150000"/>
              </a:lnSpc>
            </a:pPr>
            <a:r>
              <a:rPr lang="pl-PL" sz="2000" b="0" i="0" u="none" strike="noStrike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które odbędzie się:</a:t>
            </a:r>
          </a:p>
          <a:p>
            <a:pPr marR="0" rtl="0">
              <a:lnSpc>
                <a:spcPct val="250000"/>
              </a:lnSpc>
            </a:pPr>
            <a:r>
              <a:rPr lang="pl-PL" sz="2000" b="0" i="0" u="none" strike="noStrike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	w dniu</a:t>
            </a:r>
            <a:r>
              <a:rPr lang="pl-PL" sz="2000" b="1" i="0" u="none" strike="noStrike" baseline="30000" dirty="0">
                <a:solidFill>
                  <a:srgbClr val="CD1323"/>
                </a:solidFill>
                <a:latin typeface="Arial" panose="020B0604020202020204" pitchFamily="34" charset="0"/>
              </a:rPr>
              <a:t>                                                        </a:t>
            </a:r>
            <a:r>
              <a:rPr lang="pl-PL" sz="2000" b="0" i="0" u="none" strike="noStrike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o godzinie </a:t>
            </a:r>
          </a:p>
          <a:p>
            <a:pPr marR="0" rtl="0">
              <a:lnSpc>
                <a:spcPct val="250000"/>
              </a:lnSpc>
            </a:pPr>
            <a:r>
              <a:rPr lang="pl-PL" sz="2000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	w</a:t>
            </a:r>
          </a:p>
          <a:p>
            <a:pPr algn="just">
              <a:lnSpc>
                <a:spcPct val="110000"/>
              </a:lnSpc>
              <a:spcAft>
                <a:spcPts val="1985"/>
              </a:spcAft>
            </a:pPr>
            <a:r>
              <a:rPr lang="pl-PL" sz="1400" b="1" dirty="0">
                <a:solidFill>
                  <a:srgbClr val="CF203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BNI</a:t>
            </a:r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to największa na świecie i w Polsce organizacja rekomendacji biznesowych zrzeszająca w </a:t>
            </a:r>
            <a:r>
              <a:rPr lang="pl-PL" sz="1400" b="1" dirty="0">
                <a:solidFill>
                  <a:srgbClr val="CF203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79 krajach </a:t>
            </a:r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ponad </a:t>
            </a:r>
            <a:r>
              <a:rPr lang="pl-PL" sz="1400" b="1" dirty="0">
                <a:solidFill>
                  <a:srgbClr val="CF203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292 tysięcy przedsiębiorców</a:t>
            </a:r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którzy przez ostatnie 12 miesięcy wygenerowali ponad </a:t>
            </a:r>
            <a:r>
              <a:rPr lang="pl-PL" sz="1400" b="1" dirty="0">
                <a:solidFill>
                  <a:srgbClr val="CF203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19,5 miliardów $ </a:t>
            </a:r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dodatkowego obrotu.</a:t>
            </a:r>
          </a:p>
          <a:p>
            <a:pPr algn="just">
              <a:lnSpc>
                <a:spcPct val="110000"/>
              </a:lnSpc>
              <a:spcAft>
                <a:spcPts val="1985"/>
              </a:spcAft>
            </a:pPr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Na to wyjątkowe wydarzenie - </a:t>
            </a:r>
            <a:r>
              <a:rPr lang="pl-PL" sz="1400" b="1" dirty="0">
                <a:solidFill>
                  <a:srgbClr val="CF203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otwarcie nowej Grupy BNI KORONA </a:t>
            </a:r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mamy zaszczyt zaprosić naszych najbliższych partnerów biznesowych, którzy będą mieli okazję poznać Członków grupy oraz ich firmy, posłuchać o idei, wartościach i sposobie działania BNI oraz nawiązać kontakty biznesowe z przedsiębiorcami </a:t>
            </a:r>
            <a:b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z regionu.</a:t>
            </a:r>
          </a:p>
          <a:p>
            <a:pPr algn="just"/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							Serdecznie zapraszamy</a:t>
            </a:r>
          </a:p>
          <a:p>
            <a:pPr algn="just"/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							Zarząd i Członkowie</a:t>
            </a:r>
          </a:p>
          <a:p>
            <a:pPr algn="just"/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							</a:t>
            </a:r>
            <a:r>
              <a:rPr lang="pl-PL" sz="1600" b="1" dirty="0">
                <a:solidFill>
                  <a:srgbClr val="CF203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Grupy BNI KORONA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B3138C1-514D-626E-3863-32D2600BDA7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9112" y="1636713"/>
            <a:ext cx="6521450" cy="525462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pl-PL" dirty="0">
                <a:solidFill>
                  <a:srgbClr val="CF2030"/>
                </a:solidFill>
              </a:rPr>
              <a:t>Zaproszenie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B81FE026-FFE8-6EB7-91BB-16F431511C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5904" y="9417324"/>
            <a:ext cx="2433771" cy="1274489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49F05AD-D9EB-E310-5D1D-3D401D1F3EBB}"/>
              </a:ext>
            </a:extLst>
          </p:cNvPr>
          <p:cNvSpPr txBox="1"/>
          <p:nvPr/>
        </p:nvSpPr>
        <p:spPr>
          <a:xfrm>
            <a:off x="362744" y="9785045"/>
            <a:ext cx="4781416" cy="554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pl-PL" sz="1400" b="1" i="0" u="none" strike="noStrike" baseline="30000" dirty="0">
                <a:solidFill>
                  <a:srgbClr val="CD1323"/>
                </a:solidFill>
              </a:rPr>
              <a:t>BNI Poland</a:t>
            </a:r>
            <a:r>
              <a:rPr lang="pl-PL" sz="1400" b="1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pl-PL" sz="1400" b="0" i="0" u="none" strike="noStrike" baseline="30000" dirty="0" err="1">
                <a:solidFill>
                  <a:srgbClr val="6B6B6F"/>
                </a:solidFill>
              </a:rPr>
              <a:t>Sp</a:t>
            </a:r>
            <a:r>
              <a:rPr lang="pl-PL" sz="1400" b="0" i="0" u="none" strike="noStrike" baseline="30000" dirty="0">
                <a:solidFill>
                  <a:srgbClr val="6B6B6F"/>
                </a:solidFill>
              </a:rPr>
              <a:t> z o.o.</a:t>
            </a:r>
            <a:br>
              <a:rPr lang="pl-PL" sz="1400" b="0" i="0" u="none" strike="noStrike" baseline="30000" dirty="0">
                <a:solidFill>
                  <a:srgbClr val="6B6B6F"/>
                </a:solidFill>
              </a:rPr>
            </a:br>
            <a:r>
              <a:rPr lang="pl-PL" sz="1400" b="0" i="0" u="none" strike="noStrike" baseline="30000" dirty="0">
                <a:solidFill>
                  <a:srgbClr val="6B6B6F"/>
                </a:solidFill>
              </a:rPr>
              <a:t>ul. Chłodna 51  </a:t>
            </a:r>
            <a:r>
              <a:rPr lang="pl-PL" sz="1400" b="0" i="0" u="none" strike="noStrike" baseline="30000" dirty="0">
                <a:solidFill>
                  <a:srgbClr val="CD1323"/>
                </a:solidFill>
              </a:rPr>
              <a:t>|</a:t>
            </a:r>
            <a:r>
              <a:rPr lang="pl-PL" sz="1400" b="0" i="0" u="none" strike="noStrike" baseline="30000" dirty="0">
                <a:solidFill>
                  <a:srgbClr val="6B6B6F"/>
                </a:solidFill>
              </a:rPr>
              <a:t>  00-867 Warszawa</a:t>
            </a:r>
            <a:br>
              <a:rPr lang="pl-PL" sz="1400" b="0" i="0" u="none" strike="noStrike" baseline="30000" dirty="0">
                <a:solidFill>
                  <a:srgbClr val="6B6B6F"/>
                </a:solidFill>
              </a:rPr>
            </a:br>
            <a:r>
              <a:rPr lang="pl-PL" sz="1400" b="0" i="0" u="none" strike="noStrike" baseline="30000" dirty="0">
                <a:solidFill>
                  <a:srgbClr val="6B6B6F"/>
                </a:solidFill>
              </a:rPr>
              <a:t>+48 22 39 815 22 </a:t>
            </a:r>
            <a:r>
              <a:rPr lang="pl-PL" sz="1400" b="0" i="0" u="none" strike="noStrike" baseline="30000" dirty="0">
                <a:solidFill>
                  <a:srgbClr val="CD1323"/>
                </a:solidFill>
              </a:rPr>
              <a:t> |</a:t>
            </a:r>
            <a:r>
              <a:rPr lang="pl-PL" sz="1400" b="0" i="0" u="none" strike="noStrike" baseline="30000" dirty="0">
                <a:solidFill>
                  <a:srgbClr val="6B6B6F"/>
                </a:solidFill>
              </a:rPr>
              <a:t>  biuro@bnipolska.pl  </a:t>
            </a:r>
            <a:r>
              <a:rPr lang="pl-PL" sz="1400" b="0" i="0" u="none" strike="noStrike" baseline="30000" dirty="0">
                <a:solidFill>
                  <a:srgbClr val="CD1323"/>
                </a:solidFill>
              </a:rPr>
              <a:t>| </a:t>
            </a:r>
            <a:r>
              <a:rPr lang="pl-PL" sz="1400" b="0" i="0" u="none" strike="noStrike" baseline="30000" dirty="0">
                <a:solidFill>
                  <a:srgbClr val="6B6B6F"/>
                </a:solidFill>
              </a:rPr>
              <a:t> bnipolska.pl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C06E630-085A-CB90-A1E2-46D7117CCA0A}"/>
              </a:ext>
            </a:extLst>
          </p:cNvPr>
          <p:cNvSpPr txBox="1"/>
          <p:nvPr/>
        </p:nvSpPr>
        <p:spPr>
          <a:xfrm>
            <a:off x="1879600" y="2274891"/>
            <a:ext cx="38004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Sz. P.</a:t>
            </a:r>
            <a:endParaRPr lang="pl-PL" sz="1600" dirty="0"/>
          </a:p>
        </p:txBody>
      </p:sp>
      <p:pic>
        <p:nvPicPr>
          <p:cNvPr id="8" name="Obraz 7" descr="Obraz zawierający logo&#10;&#10;Opis wygenerowany automatycznie">
            <a:extLst>
              <a:ext uri="{FF2B5EF4-FFF2-40B4-BE49-F238E27FC236}">
                <a16:creationId xmlns:a16="http://schemas.microsoft.com/office/drawing/2014/main" id="{E40BAA23-E7EF-A55D-5E7D-7CA38D7CBA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75" y="469419"/>
            <a:ext cx="895068" cy="68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4301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1">
      <a:dk1>
        <a:srgbClr val="555555"/>
      </a:dk1>
      <a:lt1>
        <a:srgbClr val="FFFFFF"/>
      </a:lt1>
      <a:dk2>
        <a:srgbClr val="2A2A2A"/>
      </a:dk2>
      <a:lt2>
        <a:srgbClr val="F2F2F2"/>
      </a:lt2>
      <a:accent1>
        <a:srgbClr val="CF2030"/>
      </a:accent1>
      <a:accent2>
        <a:srgbClr val="64666A"/>
      </a:accent2>
      <a:accent3>
        <a:srgbClr val="C8C8C8"/>
      </a:accent3>
      <a:accent4>
        <a:srgbClr val="64666A"/>
      </a:accent4>
      <a:accent5>
        <a:srgbClr val="CF2030"/>
      </a:accent5>
      <a:accent6>
        <a:srgbClr val="CF2030"/>
      </a:accent6>
      <a:hlink>
        <a:srgbClr val="00A8E4"/>
      </a:hlink>
      <a:folHlink>
        <a:srgbClr val="00A8E4"/>
      </a:folHlink>
    </a:clrScheme>
    <a:fontScheme name="Arial BNI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e39da15-5d43-4775-a097-9e855c8f5fb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97D2A1A8E3124685B5AA425F0C0466" ma:contentTypeVersion="10" ma:contentTypeDescription="Utwórz nowy dokument." ma:contentTypeScope="" ma:versionID="d4e7292e4be472960984ff7b8d056619">
  <xsd:schema xmlns:xsd="http://www.w3.org/2001/XMLSchema" xmlns:xs="http://www.w3.org/2001/XMLSchema" xmlns:p="http://schemas.microsoft.com/office/2006/metadata/properties" xmlns:ns3="8e39da15-5d43-4775-a097-9e855c8f5fba" xmlns:ns4="e4ed5437-156e-4168-8deb-4a847a029dcf" targetNamespace="http://schemas.microsoft.com/office/2006/metadata/properties" ma:root="true" ma:fieldsID="8c014641bdfbb21cdfcf9754379dd544" ns3:_="" ns4:_="">
    <xsd:import namespace="8e39da15-5d43-4775-a097-9e855c8f5fba"/>
    <xsd:import namespace="e4ed5437-156e-4168-8deb-4a847a029dc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39da15-5d43-4775-a097-9e855c8f5f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ed5437-156e-4168-8deb-4a847a029dc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7F9A0D-83C5-4033-B324-86964560EBE7}">
  <ds:schemaRefs>
    <ds:schemaRef ds:uri="8e39da15-5d43-4775-a097-9e855c8f5fba"/>
    <ds:schemaRef ds:uri="e4ed5437-156e-4168-8deb-4a847a029dc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432D1A0-D865-4DAC-A4D5-CAEB9220D218}">
  <ds:schemaRefs>
    <ds:schemaRef ds:uri="8e39da15-5d43-4775-a097-9e855c8f5fba"/>
    <ds:schemaRef ds:uri="e4ed5437-156e-4168-8deb-4a847a029dc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AAFA70B-4426-438D-B1CA-2AA74D5227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77</TotalTime>
  <Words>356</Words>
  <Application>Microsoft Office PowerPoint</Application>
  <PresentationFormat>Niestandardowy</PresentationFormat>
  <Paragraphs>34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Arial</vt:lpstr>
      <vt:lpstr>Arial </vt:lpstr>
      <vt:lpstr>Arial Black</vt:lpstr>
      <vt:lpstr>Motyw pakietu Office</vt:lpstr>
      <vt:lpstr>Prezentacja programu PowerPoint</vt:lpstr>
      <vt:lpstr>Zaproszenie</vt:lpstr>
      <vt:lpstr>Prezentacja programu PowerPoint</vt:lpstr>
      <vt:lpstr>Zaproszenie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Julia Kobza</dc:creator>
  <cp:lastModifiedBy>Julia Kobza</cp:lastModifiedBy>
  <cp:revision>3</cp:revision>
  <dcterms:created xsi:type="dcterms:W3CDTF">2023-04-03T07:43:41Z</dcterms:created>
  <dcterms:modified xsi:type="dcterms:W3CDTF">2023-04-03T09:40:46Z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0x010100FF97D2A1A8E3124685B5AA425F0C0466</vt:lpwstr>
  </property>
</Properties>
</file>